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99" r:id="rId2"/>
    <p:sldId id="300" r:id="rId3"/>
    <p:sldId id="301" r:id="rId4"/>
    <p:sldId id="302" r:id="rId5"/>
    <p:sldId id="303" r:id="rId6"/>
  </p:sldIdLst>
  <p:sldSz cx="9144000" cy="5143500" type="screen16x9"/>
  <p:notesSz cx="6805613" cy="99441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Doati" initials="MD" lastIdx="11" clrIdx="0">
    <p:extLst>
      <p:ext uri="{19B8F6BF-5375-455C-9EA6-DF929625EA0E}">
        <p15:presenceInfo xmlns:p15="http://schemas.microsoft.com/office/powerpoint/2012/main" userId="Marco Doa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69"/>
    <p:restoredTop sz="94291" autoAdjust="0"/>
  </p:normalViewPr>
  <p:slideViewPr>
    <p:cSldViewPr snapToGrid="0" snapToObjects="1">
      <p:cViewPr varScale="1">
        <p:scale>
          <a:sx n="109" d="100"/>
          <a:sy n="109" d="100"/>
        </p:scale>
        <p:origin x="7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B4171-47F2-7249-96E2-10E3BCCE8604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29AE-D47F-984C-BE10-8A3F2101C4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13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451A-ABBF-5F48-A4F5-5CD5553A135D}" type="datetimeFigureOut">
              <a:rPr lang="it-IT" smtClean="0"/>
              <a:t>09/01/2026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1C24-42DE-3D4A-B44B-8A2BE12383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06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87137F0-36A0-4218-BD8A-BC16AC91E55A}"/>
              </a:ext>
            </a:extLst>
          </p:cNvPr>
          <p:cNvSpPr/>
          <p:nvPr/>
        </p:nvSpPr>
        <p:spPr>
          <a:xfrm>
            <a:off x="645471" y="2857711"/>
            <a:ext cx="7853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3600" b="1" i="1" dirty="0">
                <a:solidFill>
                  <a:srgbClr val="2835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PATENTINO ITALIANO DI SPIROMETRIA SIP-IRS</a:t>
            </a:r>
          </a:p>
        </p:txBody>
      </p:sp>
      <p:pic>
        <p:nvPicPr>
          <p:cNvPr id="3" name="Immagine 2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2C715F94-2DF2-A61E-AC22-4F7EAAB7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02" y="797460"/>
            <a:ext cx="1813395" cy="1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1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87137F0-36A0-4218-BD8A-BC16AC91E55A}"/>
              </a:ext>
            </a:extLst>
          </p:cNvPr>
          <p:cNvSpPr/>
          <p:nvPr/>
        </p:nvSpPr>
        <p:spPr>
          <a:xfrm>
            <a:off x="417562" y="1112041"/>
            <a:ext cx="83088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it-IT" sz="1600" dirty="0">
                <a:solidFill>
                  <a:srgbClr val="2835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 poter prendere parte al Corso sarà necessario avere a disposizione uno</a:t>
            </a:r>
          </a:p>
          <a:p>
            <a:pPr lvl="0">
              <a:buSzPts val="1000"/>
              <a:tabLst>
                <a:tab pos="457200" algn="l"/>
              </a:tabLst>
            </a:pPr>
            <a:r>
              <a:rPr lang="it-IT" sz="1600" dirty="0">
                <a:solidFill>
                  <a:srgbClr val="2835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spirometro computerizzato e calibrabile.</a:t>
            </a:r>
          </a:p>
          <a:p>
            <a:pPr lvl="0">
              <a:buSzPts val="1000"/>
              <a:tabLst>
                <a:tab pos="457200" algn="l"/>
              </a:tabLst>
            </a:pPr>
            <a:endParaRPr lang="it-IT" sz="1600" dirty="0">
              <a:solidFill>
                <a:srgbClr val="28358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600" dirty="0">
                <a:solidFill>
                  <a:srgbClr val="28358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sia in grado di effettuare, memorizzare e stampare le calibrazioni di volume e le verifiche di linearità a flussi diversi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1600" dirty="0">
              <a:solidFill>
                <a:srgbClr val="28358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600" dirty="0">
                <a:solidFill>
                  <a:srgbClr val="28358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Che mostri tutte le curve volume-tempo e flusso-volume singolarmente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AD2E9C6-C0F7-8C4A-CC99-C350841166D0}"/>
              </a:ext>
            </a:extLst>
          </p:cNvPr>
          <p:cNvSpPr/>
          <p:nvPr/>
        </p:nvSpPr>
        <p:spPr>
          <a:xfrm>
            <a:off x="1" y="704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SPECIFICHE TECNICHE DELLO SPIROMETRO</a:t>
            </a:r>
          </a:p>
        </p:txBody>
      </p:sp>
      <p:pic>
        <p:nvPicPr>
          <p:cNvPr id="4" name="Immagine 3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C91B228B-85D9-2536-4086-BFC7352B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5" y="3384704"/>
            <a:ext cx="1376422" cy="13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AD2E9C6-C0F7-8C4A-CC99-C350841166D0}"/>
              </a:ext>
            </a:extLst>
          </p:cNvPr>
          <p:cNvSpPr/>
          <p:nvPr/>
        </p:nvSpPr>
        <p:spPr>
          <a:xfrm>
            <a:off x="1" y="704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SPIROMETRI FLUSSIMETRICI</a:t>
            </a:r>
          </a:p>
        </p:txBody>
      </p:sp>
      <p:pic>
        <p:nvPicPr>
          <p:cNvPr id="4" name="Immagine 3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C91B228B-85D9-2536-4086-BFC7352B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5" y="3384704"/>
            <a:ext cx="1376422" cy="1398832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A3B1650B-68E9-F823-1CEC-D6E3FFC4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b="15700"/>
          <a:stretch>
            <a:fillRect/>
          </a:stretch>
        </p:blipFill>
        <p:spPr>
          <a:xfrm>
            <a:off x="5622334" y="1542461"/>
            <a:ext cx="1784350" cy="1262063"/>
          </a:xfrm>
          <a:prstGeom prst="rect">
            <a:avLst/>
          </a:prstGeom>
          <a:noFill/>
          <a:ln/>
          <a:effectLst/>
        </p:spPr>
      </p:pic>
      <p:pic>
        <p:nvPicPr>
          <p:cNvPr id="5" name="Picture 21" descr="MEDGRAPHICS preVent flow sensor">
            <a:extLst>
              <a:ext uri="{FF2B5EF4-FFF2-40B4-BE49-F238E27FC236}">
                <a16:creationId xmlns:a16="http://schemas.microsoft.com/office/drawing/2014/main" id="{45B08A12-1BDF-1F58-907A-4733828E20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7441" y="3744938"/>
            <a:ext cx="1485900" cy="962025"/>
          </a:xfr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 descr="Immagine che contiene interni, parete&#10;&#10;Descrizione generata automaticamente">
            <a:extLst>
              <a:ext uri="{FF2B5EF4-FFF2-40B4-BE49-F238E27FC236}">
                <a16:creationId xmlns:a16="http://schemas.microsoft.com/office/drawing/2014/main" id="{BFBE9006-D7CF-83D1-4F07-8D84CCD163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27642" r="32062" b="33429"/>
          <a:stretch/>
        </p:blipFill>
        <p:spPr>
          <a:xfrm>
            <a:off x="4953689" y="3549895"/>
            <a:ext cx="1337289" cy="10679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3DFA75-16B8-01BF-2D22-6BE915AB3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411" y="838140"/>
            <a:ext cx="1607960" cy="26672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A2CF9B2-F8DF-571F-C268-E90C359E7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391" y="1592585"/>
            <a:ext cx="1737511" cy="11583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1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AD2E9C6-C0F7-8C4A-CC99-C350841166D0}"/>
              </a:ext>
            </a:extLst>
          </p:cNvPr>
          <p:cNvSpPr/>
          <p:nvPr/>
        </p:nvSpPr>
        <p:spPr>
          <a:xfrm>
            <a:off x="1" y="704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3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CONTROLLO DI QUALITÀ DELLA STRUMENTAZIONE</a:t>
            </a:r>
          </a:p>
        </p:txBody>
      </p:sp>
      <p:pic>
        <p:nvPicPr>
          <p:cNvPr id="4" name="Immagine 3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C91B228B-85D9-2536-4086-BFC7352B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5" y="3384704"/>
            <a:ext cx="1376422" cy="1398832"/>
          </a:xfrm>
          <a:prstGeom prst="rect">
            <a:avLst/>
          </a:prstGeo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B3CD1F0-922C-89FB-AB83-757F6CA6C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507" y="2691287"/>
            <a:ext cx="6770986" cy="1189833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sensori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volume e/o di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flusso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devono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soddisfare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criteri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ISO 26782:2009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Devono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essere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calibrabili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una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siringa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calibrazione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alluminio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tipo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Hans Rudolph)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della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capacità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3 L 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Il volume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misurato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ad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ogni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flusso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deve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soddisfare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il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criterio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accuratezza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del ±3%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sia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per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l’inspirazione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che</a:t>
            </a:r>
            <a:r>
              <a:rPr lang="en-US" altLang="en-US" sz="1600" b="0" dirty="0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600" b="0" dirty="0" err="1">
                <a:solidFill>
                  <a:srgbClr val="00206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l’espirazione</a:t>
            </a:r>
            <a:endParaRPr lang="en-US" altLang="en-US" sz="1600" b="0" dirty="0">
              <a:solidFill>
                <a:srgbClr val="00206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600" dirty="0"/>
          </a:p>
        </p:txBody>
      </p:sp>
      <p:pic>
        <p:nvPicPr>
          <p:cNvPr id="10" name="Pladsholder til indhold 6">
            <a:extLst>
              <a:ext uri="{FF2B5EF4-FFF2-40B4-BE49-F238E27FC236}">
                <a16:creationId xmlns:a16="http://schemas.microsoft.com/office/drawing/2014/main" id="{5A08F389-8E76-050C-7424-D824F493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 t="26557" r="10448" b="4633"/>
          <a:stretch/>
        </p:blipFill>
        <p:spPr>
          <a:xfrm>
            <a:off x="1186507" y="775802"/>
            <a:ext cx="3012113" cy="169164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C53A48C-4128-6471-CB25-7E6D9B289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105" y="774798"/>
            <a:ext cx="3182388" cy="17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7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03F6B-7515-3698-57CB-0F76354A5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A08FA65-0BE4-BE39-5DF4-B84FB8D914E8}"/>
              </a:ext>
            </a:extLst>
          </p:cNvPr>
          <p:cNvSpPr/>
          <p:nvPr/>
        </p:nvSpPr>
        <p:spPr>
          <a:xfrm>
            <a:off x="1" y="7048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it-IT" sz="3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APPARECCHI MIR</a:t>
            </a:r>
            <a:endParaRPr lang="it-IT" sz="3200" b="1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magine 3" descr="Immagine che contiene testo, Carattere, Elementi grafici, poster&#10;&#10;Descrizione generata automaticamente">
            <a:extLst>
              <a:ext uri="{FF2B5EF4-FFF2-40B4-BE49-F238E27FC236}">
                <a16:creationId xmlns:a16="http://schemas.microsoft.com/office/drawing/2014/main" id="{BAA4B233-0AFD-5037-1F32-5BD80C18E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5" y="3384704"/>
            <a:ext cx="1376422" cy="1398832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12E0BFA-E231-28A8-F0D1-F99F86F97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998"/>
            <a:ext cx="7886700" cy="244470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L’apparecchio, anche se molto diffuso sul mercato, presenta alcune criticità del software che non consentono la memorizzazione isolata delle singole curve flusso/volume abbinate alla relativa curva volume/tempo, come richiesto dagli standard ATS/ERS 2019 ai quali si attiene il Patentino Italiano di Spirometria. Questo aspetto rende necessaria la selezione e la stampa delle singole manovre flusso/volume e volume/tempo con un notevole incremento del tempo necessario all’elaborazione del </a:t>
            </a:r>
            <a:r>
              <a:rPr lang="it-IT" dirty="0" err="1"/>
              <a:t>workbook</a:t>
            </a:r>
            <a:r>
              <a:rPr lang="it-IT" dirty="0"/>
              <a:t> richiesto per il corso.</a:t>
            </a:r>
          </a:p>
        </p:txBody>
      </p:sp>
    </p:spTree>
    <p:extLst>
      <p:ext uri="{BB962C8B-B14F-4D97-AF65-F5344CB8AC3E}">
        <p14:creationId xmlns:p14="http://schemas.microsoft.com/office/powerpoint/2010/main" val="1550997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5063</TotalTime>
  <Words>208</Words>
  <Application>Microsoft Office PowerPoint</Application>
  <PresentationFormat>Presentazione su schermo (16:9)</PresentationFormat>
  <Paragraphs>15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Chiara Titta</cp:lastModifiedBy>
  <cp:revision>153</cp:revision>
  <cp:lastPrinted>2020-01-29T16:36:41Z</cp:lastPrinted>
  <dcterms:created xsi:type="dcterms:W3CDTF">2019-02-22T10:14:48Z</dcterms:created>
  <dcterms:modified xsi:type="dcterms:W3CDTF">2026-01-09T08:44:48Z</dcterms:modified>
</cp:coreProperties>
</file>